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336" r:id="rId7"/>
    <p:sldId id="337" r:id="rId8"/>
    <p:sldId id="338" r:id="rId9"/>
    <p:sldId id="339" r:id="rId10"/>
    <p:sldId id="340" r:id="rId11"/>
    <p:sldId id="341" r:id="rId12"/>
    <p:sldId id="329" r:id="rId13"/>
    <p:sldId id="328" r:id="rId14"/>
    <p:sldId id="261" r:id="rId15"/>
    <p:sldId id="330" r:id="rId16"/>
    <p:sldId id="263" r:id="rId17"/>
    <p:sldId id="264" r:id="rId18"/>
    <p:sldId id="265" r:id="rId19"/>
    <p:sldId id="331" r:id="rId20"/>
    <p:sldId id="266" r:id="rId21"/>
    <p:sldId id="267" r:id="rId22"/>
    <p:sldId id="268" r:id="rId23"/>
    <p:sldId id="332" r:id="rId24"/>
    <p:sldId id="333" r:id="rId25"/>
    <p:sldId id="275" r:id="rId26"/>
    <p:sldId id="323" r:id="rId27"/>
    <p:sldId id="322" r:id="rId28"/>
    <p:sldId id="320" r:id="rId29"/>
    <p:sldId id="334" r:id="rId30"/>
    <p:sldId id="335" r:id="rId31"/>
    <p:sldId id="276" r:id="rId32"/>
    <p:sldId id="277" r:id="rId33"/>
    <p:sldId id="279" r:id="rId34"/>
    <p:sldId id="324" r:id="rId35"/>
    <p:sldId id="325" r:id="rId36"/>
    <p:sldId id="326" r:id="rId37"/>
    <p:sldId id="327" r:id="rId38"/>
    <p:sldId id="280" r:id="rId39"/>
    <p:sldId id="317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er" initials="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2E1B-1199-4232-AE31-BFED4408C49A}" type="datetimeFigureOut">
              <a:rPr lang="en-GB" smtClean="0"/>
              <a:t>15/04/2011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86EE-D418-4BF9-A3B0-1057238C0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859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2E1B-1199-4232-AE31-BFED4408C49A}" type="datetimeFigureOut">
              <a:rPr lang="en-GB" smtClean="0"/>
              <a:t>15/04/2011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86EE-D418-4BF9-A3B0-1057238C0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437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2E1B-1199-4232-AE31-BFED4408C49A}" type="datetimeFigureOut">
              <a:rPr lang="en-GB" smtClean="0"/>
              <a:t>15/04/2011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86EE-D418-4BF9-A3B0-1057238C0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843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2E1B-1199-4232-AE31-BFED4408C49A}" type="datetimeFigureOut">
              <a:rPr lang="en-GB" smtClean="0"/>
              <a:t>15/04/2011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86EE-D418-4BF9-A3B0-1057238C0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021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2E1B-1199-4232-AE31-BFED4408C49A}" type="datetimeFigureOut">
              <a:rPr lang="en-GB" smtClean="0"/>
              <a:t>15/04/2011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86EE-D418-4BF9-A3B0-1057238C0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648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2E1B-1199-4232-AE31-BFED4408C49A}" type="datetimeFigureOut">
              <a:rPr lang="en-GB" smtClean="0"/>
              <a:t>15/04/2011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86EE-D418-4BF9-A3B0-1057238C0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237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2E1B-1199-4232-AE31-BFED4408C49A}" type="datetimeFigureOut">
              <a:rPr lang="en-GB" smtClean="0"/>
              <a:t>15/04/2011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86EE-D418-4BF9-A3B0-1057238C0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876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2E1B-1199-4232-AE31-BFED4408C49A}" type="datetimeFigureOut">
              <a:rPr lang="en-GB" smtClean="0"/>
              <a:t>15/04/2011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86EE-D418-4BF9-A3B0-1057238C0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494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2E1B-1199-4232-AE31-BFED4408C49A}" type="datetimeFigureOut">
              <a:rPr lang="en-GB" smtClean="0"/>
              <a:t>15/04/2011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86EE-D418-4BF9-A3B0-1057238C0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050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2E1B-1199-4232-AE31-BFED4408C49A}" type="datetimeFigureOut">
              <a:rPr lang="en-GB" smtClean="0"/>
              <a:t>15/04/2011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86EE-D418-4BF9-A3B0-1057238C0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80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2E1B-1199-4232-AE31-BFED4408C49A}" type="datetimeFigureOut">
              <a:rPr lang="en-GB" smtClean="0"/>
              <a:t>15/04/2011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86EE-D418-4BF9-A3B0-1057238C0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968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72E1B-1199-4232-AE31-BFED4408C49A}" type="datetimeFigureOut">
              <a:rPr lang="en-GB" smtClean="0"/>
              <a:t>15/04/2011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186EE-D418-4BF9-A3B0-1057238C0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887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terscottconsult.co.uk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Law firms – are accountants making the most of this underdeveloped market?</a:t>
            </a: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>
            <a:normAutofit/>
          </a:bodyPr>
          <a:lstStyle/>
          <a:p>
            <a:pPr algn="l"/>
            <a:r>
              <a:rPr lang="en-GB" sz="2000" dirty="0" smtClean="0"/>
              <a:t>Peter Scott Consulting</a:t>
            </a:r>
          </a:p>
          <a:p>
            <a:pPr algn="l"/>
            <a:r>
              <a:rPr lang="en-GB" sz="2000" dirty="0" smtClean="0">
                <a:hlinkClick r:id="rId2"/>
              </a:rPr>
              <a:t>www.peterscottconsult.co.uk</a:t>
            </a:r>
            <a:r>
              <a:rPr lang="en-GB" sz="2000" dirty="0" smtClean="0"/>
              <a:t>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39122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l" fontAlgn="t"/>
            <a:r>
              <a:rPr lang="en-GB" sz="2000" b="1" dirty="0" smtClean="0"/>
              <a:t>Outsourcing </a:t>
            </a:r>
            <a:r>
              <a:rPr lang="en-GB" sz="2000" b="1" dirty="0"/>
              <a:t>- where skill set and efficiency savings often </a:t>
            </a:r>
            <a:r>
              <a:rPr lang="en-GB" sz="2000" b="1" dirty="0" smtClean="0"/>
              <a:t>mean </a:t>
            </a:r>
            <a:r>
              <a:rPr lang="en-GB" sz="2000" b="1" dirty="0"/>
              <a:t>the </a:t>
            </a:r>
            <a:r>
              <a:rPr lang="en-GB" sz="2000" b="1" dirty="0" smtClean="0"/>
              <a:t>law firm does not have to </a:t>
            </a:r>
            <a:r>
              <a:rPr lang="en-GB" sz="2000" b="1" dirty="0"/>
              <a:t>recruit and maintain staff 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t"/>
            <a:r>
              <a:rPr lang="en-GB" sz="2000" dirty="0" smtClean="0"/>
              <a:t>Preparation </a:t>
            </a:r>
            <a:r>
              <a:rPr lang="en-GB" sz="2000" dirty="0"/>
              <a:t>of annual statutory accounts</a:t>
            </a:r>
          </a:p>
          <a:p>
            <a:pPr lvl="0" fontAlgn="t"/>
            <a:r>
              <a:rPr lang="en-GB" sz="2000" dirty="0"/>
              <a:t>Preparation of management accounts</a:t>
            </a:r>
          </a:p>
          <a:p>
            <a:pPr lvl="0" fontAlgn="t"/>
            <a:r>
              <a:rPr lang="en-GB" sz="2000" dirty="0"/>
              <a:t>Preparation of profit share calculations and review of partner current accounts</a:t>
            </a:r>
          </a:p>
          <a:p>
            <a:pPr lvl="0" fontAlgn="t"/>
            <a:r>
              <a:rPr lang="en-GB" sz="2000" dirty="0"/>
              <a:t>Tax compliance services</a:t>
            </a:r>
          </a:p>
          <a:p>
            <a:pPr lvl="0" fontAlgn="t"/>
            <a:r>
              <a:rPr lang="en-GB" sz="2000" dirty="0"/>
              <a:t>Calculation of partner tax reserves</a:t>
            </a:r>
          </a:p>
          <a:p>
            <a:pPr lvl="0" fontAlgn="t"/>
            <a:r>
              <a:rPr lang="en-GB" sz="2000" dirty="0"/>
              <a:t>Payroll preparation and compliance</a:t>
            </a:r>
          </a:p>
          <a:p>
            <a:pPr lvl="0" fontAlgn="t"/>
            <a:r>
              <a:rPr lang="en-GB" sz="2000" dirty="0"/>
              <a:t>Company secretarial services</a:t>
            </a:r>
          </a:p>
          <a:p>
            <a:pPr lvl="0" fontAlgn="t"/>
            <a:r>
              <a:rPr lang="en-GB" sz="2000" dirty="0"/>
              <a:t>FSA regulatory compliance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839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2394"/>
          </a:xfrm>
        </p:spPr>
        <p:txBody>
          <a:bodyPr>
            <a:normAutofit/>
          </a:bodyPr>
          <a:lstStyle/>
          <a:p>
            <a:pPr algn="l"/>
            <a:r>
              <a:rPr lang="en-GB" sz="3200" dirty="0" smtClean="0"/>
              <a:t>How many of those services are you providing your law firm clients?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587686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Typical professional firm client profile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 descr="C:\Users\Peter\Pictures\2011-04-11\0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051721" y="-459433"/>
            <a:ext cx="5040560" cy="8352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5574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Your client base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It </a:t>
            </a:r>
            <a:r>
              <a:rPr lang="en-GB" sz="2400" dirty="0" smtClean="0"/>
              <a:t>is not only the </a:t>
            </a:r>
            <a:r>
              <a:rPr lang="en-GB" sz="2400" b="1" i="1" dirty="0" smtClean="0"/>
              <a:t>at risk </a:t>
            </a:r>
            <a:r>
              <a:rPr lang="en-GB" sz="2400" dirty="0" smtClean="0"/>
              <a:t>clients you should be concerned about.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The graph shows that typically three out of ten clients have </a:t>
            </a:r>
            <a:r>
              <a:rPr lang="en-GB" sz="2400" b="1" i="1" dirty="0" smtClean="0"/>
              <a:t>hidden potential to grow </a:t>
            </a:r>
            <a:r>
              <a:rPr lang="en-GB" sz="2400" dirty="0" smtClean="0"/>
              <a:t>that has not been identified.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67486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Law firms’ hidden potential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2400" dirty="0" smtClean="0"/>
              <a:t>Do you know the hidden potential for work in the law firms you already act for?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828857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The cost of sales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The cost and effort to ensure client satisfaction and thus the retention and development of clients is </a:t>
            </a:r>
            <a:r>
              <a:rPr lang="en-GB" sz="2400" b="1" i="1" dirty="0" smtClean="0"/>
              <a:t>many times less </a:t>
            </a:r>
            <a:r>
              <a:rPr lang="en-GB" sz="2400" dirty="0" smtClean="0"/>
              <a:t>than the cost of trying to win new business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Do you know your clients’ </a:t>
            </a:r>
            <a:r>
              <a:rPr lang="en-GB" sz="2400" dirty="0" smtClean="0"/>
              <a:t>hidden potential </a:t>
            </a:r>
            <a:r>
              <a:rPr lang="en-GB" sz="2400" dirty="0" smtClean="0"/>
              <a:t>which could be unlocked for your firm?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389497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Do you know what </a:t>
            </a:r>
            <a:r>
              <a:rPr lang="en-GB" sz="2800" dirty="0" smtClean="0"/>
              <a:t>services law </a:t>
            </a:r>
            <a:r>
              <a:rPr lang="en-GB" sz="2800" dirty="0"/>
              <a:t>firms </a:t>
            </a:r>
            <a:r>
              <a:rPr lang="en-GB" sz="2800" dirty="0" smtClean="0"/>
              <a:t>are going to need?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How can you find out?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71706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/>
              <a:t>What are </a:t>
            </a:r>
            <a:r>
              <a:rPr lang="en-GB" sz="2800" dirty="0" smtClean="0"/>
              <a:t>law firms </a:t>
            </a:r>
            <a:r>
              <a:rPr lang="en-GB" sz="2800" dirty="0"/>
              <a:t>looking for? </a:t>
            </a:r>
            <a:endParaRPr lang="en-US" sz="28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2000" dirty="0"/>
              <a:t>Core issue is to </a:t>
            </a:r>
            <a:r>
              <a:rPr lang="en-GB" sz="2000" b="1" dirty="0"/>
              <a:t>add </a:t>
            </a:r>
            <a:r>
              <a:rPr lang="en-GB" sz="2000" b="1" dirty="0" smtClean="0"/>
              <a:t>value </a:t>
            </a:r>
            <a:r>
              <a:rPr lang="en-GB" sz="2000" dirty="0" smtClean="0"/>
              <a:t>to law firms:</a:t>
            </a:r>
            <a:endParaRPr lang="en-GB" sz="2000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dirty="0"/>
          </a:p>
          <a:p>
            <a:pPr>
              <a:lnSpc>
                <a:spcPct val="80000"/>
              </a:lnSpc>
            </a:pPr>
            <a:r>
              <a:rPr lang="en-GB" sz="2000" dirty="0"/>
              <a:t>More</a:t>
            </a:r>
            <a:r>
              <a:rPr lang="en-GB" sz="2000" b="1" dirty="0"/>
              <a:t> </a:t>
            </a:r>
            <a:r>
              <a:rPr lang="en-GB" sz="2000" dirty="0"/>
              <a:t>than and better than the competitors</a:t>
            </a:r>
          </a:p>
          <a:p>
            <a:pPr marL="0" indent="0">
              <a:lnSpc>
                <a:spcPct val="80000"/>
              </a:lnSpc>
              <a:buNone/>
            </a:pPr>
            <a:endParaRPr lang="en-GB" sz="2000" dirty="0"/>
          </a:p>
          <a:p>
            <a:pPr>
              <a:lnSpc>
                <a:spcPct val="80000"/>
              </a:lnSpc>
            </a:pPr>
            <a:r>
              <a:rPr lang="en-GB" sz="2000" dirty="0"/>
              <a:t>In a way which</a:t>
            </a:r>
            <a:r>
              <a:rPr lang="en-GB" sz="2000" dirty="0" smtClean="0"/>
              <a:t>:</a:t>
            </a:r>
          </a:p>
          <a:p>
            <a:pPr marL="0" indent="0">
              <a:lnSpc>
                <a:spcPct val="80000"/>
              </a:lnSpc>
              <a:buNone/>
            </a:pPr>
            <a:endParaRPr lang="en-GB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dirty="0"/>
              <a:t>    - is regarded as valuable by </a:t>
            </a:r>
            <a:r>
              <a:rPr lang="en-GB" sz="2000" dirty="0" smtClean="0"/>
              <a:t>law firms; and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dirty="0"/>
              <a:t>    - </a:t>
            </a:r>
            <a:r>
              <a:rPr lang="en-GB" sz="2000" b="1" dirty="0"/>
              <a:t>differentiates</a:t>
            </a:r>
            <a:r>
              <a:rPr lang="en-GB" sz="2000" dirty="0"/>
              <a:t> </a:t>
            </a:r>
            <a:r>
              <a:rPr lang="en-GB" sz="2000" dirty="0" smtClean="0"/>
              <a:t>you in your market </a:t>
            </a:r>
            <a:r>
              <a:rPr lang="en-GB" sz="2000" dirty="0"/>
              <a:t>–  to create your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 dirty="0"/>
              <a:t>      ‘brand’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000" dirty="0"/>
              <a:t>  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1000" b="1" dirty="0"/>
          </a:p>
          <a:p>
            <a:pPr>
              <a:lnSpc>
                <a:spcPct val="80000"/>
              </a:lnSpc>
            </a:pP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42275051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000" dirty="0"/>
              <a:t>So what is ‘</a:t>
            </a:r>
            <a:r>
              <a:rPr lang="en-GB" sz="4000" b="1" dirty="0"/>
              <a:t>added value’</a:t>
            </a:r>
            <a:r>
              <a:rPr lang="en-GB" sz="4000" dirty="0"/>
              <a:t>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432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088232"/>
          </a:xfrm>
        </p:spPr>
        <p:txBody>
          <a:bodyPr>
            <a:normAutofit/>
          </a:bodyPr>
          <a:lstStyle/>
          <a:p>
            <a:pPr algn="l"/>
            <a:r>
              <a:rPr lang="en-GB" sz="3200" dirty="0"/>
              <a:t>Price on its own is </a:t>
            </a:r>
            <a:r>
              <a:rPr lang="en-GB" sz="2800" dirty="0"/>
              <a:t>rarely</a:t>
            </a:r>
            <a:r>
              <a:rPr lang="en-GB" sz="3200" dirty="0"/>
              <a:t> a </a:t>
            </a:r>
            <a:r>
              <a:rPr lang="en-GB" sz="3200" dirty="0" smtClean="0"/>
              <a:t>determining </a:t>
            </a:r>
            <a:r>
              <a:rPr lang="en-GB" sz="3200" dirty="0"/>
              <a:t>factor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800" dirty="0" smtClean="0"/>
              <a:t>However, </a:t>
            </a:r>
            <a:r>
              <a:rPr lang="en-GB" sz="2800" b="1" i="1" dirty="0" smtClean="0"/>
              <a:t>value for money </a:t>
            </a:r>
            <a:r>
              <a:rPr lang="en-GB" sz="2800" dirty="0" smtClean="0"/>
              <a:t>is key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21980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Law firm statistics – December 2010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dirty="0" smtClean="0"/>
              <a:t>Practising </a:t>
            </a:r>
            <a:r>
              <a:rPr lang="en-GB" dirty="0"/>
              <a:t>solicitors 120,847 [plus 35,597 non practising] </a:t>
            </a:r>
          </a:p>
          <a:p>
            <a:r>
              <a:rPr lang="en-GB" dirty="0"/>
              <a:t>-------------------------------------------------------------------------------------------------------------------------- </a:t>
            </a:r>
          </a:p>
          <a:p>
            <a:r>
              <a:rPr lang="en-GB" dirty="0"/>
              <a:t>Number of firms 10,961 [including 344 LDPs] </a:t>
            </a:r>
          </a:p>
          <a:p>
            <a:r>
              <a:rPr lang="en-GB" dirty="0"/>
              <a:t>Incorporated firms 2,081 </a:t>
            </a:r>
          </a:p>
          <a:p>
            <a:r>
              <a:rPr lang="en-GB" dirty="0"/>
              <a:t>LLPs 1,345 </a:t>
            </a:r>
          </a:p>
          <a:p>
            <a:r>
              <a:rPr lang="en-GB" dirty="0"/>
              <a:t>Partnerships 3,517 </a:t>
            </a:r>
          </a:p>
          <a:p>
            <a:r>
              <a:rPr lang="en-GB" dirty="0"/>
              <a:t>Sole practitioners 3,777 </a:t>
            </a:r>
          </a:p>
          <a:p>
            <a:r>
              <a:rPr lang="en-GB" dirty="0"/>
              <a:t>Multinational 151 </a:t>
            </a:r>
          </a:p>
          <a:p>
            <a:r>
              <a:rPr lang="en-GB" dirty="0"/>
              <a:t>Other 90 </a:t>
            </a:r>
          </a:p>
          <a:p>
            <a:r>
              <a:rPr lang="en-GB" dirty="0" smtClean="0"/>
              <a:t>Firms </a:t>
            </a:r>
            <a:r>
              <a:rPr lang="en-GB" dirty="0"/>
              <a:t>opened in 12 months to 12/10 </a:t>
            </a:r>
            <a:r>
              <a:rPr lang="en-GB" dirty="0" smtClean="0"/>
              <a:t>  -  1,126 </a:t>
            </a:r>
            <a:endParaRPr lang="en-GB" dirty="0"/>
          </a:p>
          <a:p>
            <a:r>
              <a:rPr lang="en-GB" dirty="0" smtClean="0"/>
              <a:t>Firms </a:t>
            </a:r>
            <a:r>
              <a:rPr lang="en-GB" dirty="0"/>
              <a:t>closed in 12 months to 12/10 </a:t>
            </a:r>
            <a:r>
              <a:rPr lang="en-GB" dirty="0" smtClean="0"/>
              <a:t>  -  484 </a:t>
            </a:r>
            <a:endParaRPr lang="en-GB" dirty="0"/>
          </a:p>
          <a:p>
            <a:r>
              <a:rPr lang="en-GB" dirty="0"/>
              <a:t>-------------------------------------------------------------------------------------------------------------------------- </a:t>
            </a:r>
          </a:p>
          <a:p>
            <a:r>
              <a:rPr lang="en-GB" dirty="0"/>
              <a:t>New admissions 9,136 </a:t>
            </a:r>
          </a:p>
          <a:p>
            <a:r>
              <a:rPr lang="en-GB" dirty="0" smtClean="0"/>
              <a:t>-------------------------------------------------------------------------------------------------------------------------- </a:t>
            </a:r>
            <a:endParaRPr lang="en-GB" dirty="0"/>
          </a:p>
          <a:p>
            <a:r>
              <a:rPr lang="en-GB" dirty="0"/>
              <a:t>Practice Standards Unit [PSU] visits 923 </a:t>
            </a:r>
          </a:p>
          <a:p>
            <a:r>
              <a:rPr lang="en-GB" dirty="0"/>
              <a:t>Investigations 7968 </a:t>
            </a:r>
          </a:p>
          <a:p>
            <a:r>
              <a:rPr lang="en-GB" dirty="0"/>
              <a:t>SDT orders [including 84 struck off] 353 </a:t>
            </a:r>
          </a:p>
          <a:p>
            <a:r>
              <a:rPr lang="en-GB" dirty="0"/>
              <a:t>Interventions [incl. </a:t>
            </a:r>
            <a:r>
              <a:rPr lang="en-GB" dirty="0" smtClean="0"/>
              <a:t>48 sole </a:t>
            </a:r>
            <a:r>
              <a:rPr lang="en-GB" dirty="0"/>
              <a:t>practitioners] 64 </a:t>
            </a:r>
          </a:p>
        </p:txBody>
      </p:sp>
    </p:spTree>
    <p:extLst>
      <p:ext uri="{BB962C8B-B14F-4D97-AF65-F5344CB8AC3E}">
        <p14:creationId xmlns:p14="http://schemas.microsoft.com/office/powerpoint/2010/main" val="4587113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/>
              <a:t>You will add </a:t>
            </a:r>
            <a:r>
              <a:rPr lang="en-GB" sz="2800" dirty="0"/>
              <a:t>value</a:t>
            </a:r>
            <a:r>
              <a:rPr lang="en-GB" sz="3200" dirty="0"/>
              <a:t> that </a:t>
            </a:r>
            <a:r>
              <a:rPr lang="en-GB" sz="3200" dirty="0" smtClean="0"/>
              <a:t>law firms</a:t>
            </a:r>
            <a:r>
              <a:rPr lang="en-GB" sz="3200" b="1" dirty="0" smtClean="0"/>
              <a:t> </a:t>
            </a:r>
            <a:r>
              <a:rPr lang="en-GB" sz="3200" dirty="0"/>
              <a:t>care about if…</a:t>
            </a:r>
            <a:endParaRPr lang="en-US" sz="32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2400" dirty="0" smtClean="0"/>
          </a:p>
          <a:p>
            <a:endParaRPr lang="en-GB" sz="2400" dirty="0"/>
          </a:p>
          <a:p>
            <a:r>
              <a:rPr lang="en-GB" sz="2400" dirty="0" smtClean="0"/>
              <a:t>You </a:t>
            </a:r>
            <a:r>
              <a:rPr lang="en-GB" sz="2400" dirty="0"/>
              <a:t>provide </a:t>
            </a:r>
            <a:r>
              <a:rPr lang="en-GB" sz="2400" dirty="0" smtClean="0"/>
              <a:t>them </a:t>
            </a:r>
            <a:r>
              <a:rPr lang="en-GB" sz="2400" dirty="0"/>
              <a:t>with what </a:t>
            </a:r>
            <a:r>
              <a:rPr lang="en-GB" sz="2400" b="1" dirty="0"/>
              <a:t>they need</a:t>
            </a:r>
            <a:r>
              <a:rPr lang="en-GB" sz="2400" dirty="0"/>
              <a:t> </a:t>
            </a:r>
          </a:p>
          <a:p>
            <a:r>
              <a:rPr lang="en-GB" sz="2400" dirty="0"/>
              <a:t>At prices </a:t>
            </a:r>
            <a:r>
              <a:rPr lang="en-GB" sz="2400" b="1" dirty="0"/>
              <a:t>they</a:t>
            </a:r>
            <a:r>
              <a:rPr lang="en-GB" sz="2400" dirty="0"/>
              <a:t> perceive to be </a:t>
            </a:r>
            <a:r>
              <a:rPr lang="en-GB" sz="2400" b="1" dirty="0"/>
              <a:t>value for money</a:t>
            </a:r>
            <a:r>
              <a:rPr lang="en-GB" sz="2400" dirty="0"/>
              <a:t>; and</a:t>
            </a:r>
          </a:p>
          <a:p>
            <a:r>
              <a:rPr lang="en-GB" sz="2400" dirty="0"/>
              <a:t>You do this better than </a:t>
            </a:r>
            <a:r>
              <a:rPr lang="en-GB" sz="2400" dirty="0" smtClean="0"/>
              <a:t>your competitors</a:t>
            </a:r>
            <a:endParaRPr lang="en-GB" sz="2400" dirty="0"/>
          </a:p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r>
              <a:rPr lang="en-GB" dirty="0"/>
              <a:t> 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391488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/>
              <a:t>Value that </a:t>
            </a:r>
            <a:r>
              <a:rPr lang="en-GB" sz="2800" dirty="0" smtClean="0"/>
              <a:t>law firms </a:t>
            </a:r>
            <a:r>
              <a:rPr lang="en-GB" sz="2800" b="1" i="1" dirty="0" smtClean="0"/>
              <a:t>care</a:t>
            </a:r>
            <a:r>
              <a:rPr lang="en-GB" sz="2800" dirty="0" smtClean="0"/>
              <a:t> about</a:t>
            </a:r>
            <a:endParaRPr lang="en-GB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862138"/>
            <a:ext cx="8918773" cy="4114800"/>
          </a:xfrm>
        </p:spPr>
        <p:txBody>
          <a:bodyPr>
            <a:normAutofit/>
          </a:bodyPr>
          <a:lstStyle/>
          <a:p>
            <a:pPr marL="284163" indent="-284163"/>
            <a:r>
              <a:rPr lang="en-GB" sz="2400" b="1" dirty="0" smtClean="0"/>
              <a:t>their</a:t>
            </a:r>
            <a:r>
              <a:rPr lang="en-GB" sz="2400" dirty="0" smtClean="0"/>
              <a:t> </a:t>
            </a:r>
            <a:r>
              <a:rPr lang="en-GB" sz="2400" dirty="0"/>
              <a:t>perspective</a:t>
            </a:r>
          </a:p>
          <a:p>
            <a:pPr marL="284163" indent="-284163"/>
            <a:endParaRPr lang="en-GB" sz="2400" dirty="0"/>
          </a:p>
          <a:p>
            <a:pPr marL="284163" indent="-284163"/>
            <a:r>
              <a:rPr lang="en-GB" sz="2400" dirty="0"/>
              <a:t>Not </a:t>
            </a:r>
            <a:r>
              <a:rPr lang="en-GB" sz="2400" dirty="0" smtClean="0"/>
              <a:t>your </a:t>
            </a:r>
            <a:r>
              <a:rPr lang="en-GB" sz="2400" dirty="0"/>
              <a:t>own perspective</a:t>
            </a:r>
          </a:p>
          <a:p>
            <a:pPr marL="284163" indent="-284163"/>
            <a:endParaRPr lang="en-GB" sz="2400" dirty="0"/>
          </a:p>
          <a:p>
            <a:pPr marL="284163" indent="-284163"/>
            <a:r>
              <a:rPr lang="en-GB" sz="2400" dirty="0"/>
              <a:t>Is there a gap?</a:t>
            </a:r>
          </a:p>
        </p:txBody>
      </p:sp>
    </p:spTree>
    <p:extLst>
      <p:ext uri="{BB962C8B-B14F-4D97-AF65-F5344CB8AC3E}">
        <p14:creationId xmlns:p14="http://schemas.microsoft.com/office/powerpoint/2010/main" val="50551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/>
              <a:t>A value gap?</a:t>
            </a:r>
            <a:endParaRPr lang="en-US" sz="28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en-GB" sz="2400" dirty="0"/>
              <a:t>It is the </a:t>
            </a:r>
            <a:r>
              <a:rPr lang="en-GB" sz="2400" b="1" dirty="0" smtClean="0"/>
              <a:t>law firm’s </a:t>
            </a:r>
            <a:r>
              <a:rPr lang="en-GB" sz="2400" dirty="0"/>
              <a:t>perception of value that matters – not yours</a:t>
            </a:r>
          </a:p>
          <a:p>
            <a:r>
              <a:rPr lang="en-GB" sz="2400" dirty="0"/>
              <a:t>Professionals </a:t>
            </a:r>
            <a:r>
              <a:rPr lang="en-GB" sz="2400" dirty="0" smtClean="0"/>
              <a:t>tend to put </a:t>
            </a:r>
            <a:r>
              <a:rPr lang="en-GB" sz="2400" dirty="0"/>
              <a:t>too much emphasis on service attributes</a:t>
            </a:r>
          </a:p>
          <a:p>
            <a:r>
              <a:rPr lang="en-GB" sz="2400" dirty="0"/>
              <a:t>Not enough </a:t>
            </a:r>
            <a:r>
              <a:rPr lang="en-GB" sz="2400" dirty="0" smtClean="0"/>
              <a:t>emphasis on </a:t>
            </a:r>
            <a:r>
              <a:rPr lang="en-GB" sz="2400" dirty="0"/>
              <a:t>helping clients achieve </a:t>
            </a:r>
            <a:r>
              <a:rPr lang="en-GB" sz="2400" b="1" dirty="0"/>
              <a:t>results</a:t>
            </a:r>
            <a:r>
              <a:rPr lang="en-GB" sz="2400" dirty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89081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Perceived lack of skills and technical expertise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Law </a:t>
            </a:r>
            <a:r>
              <a:rPr lang="en-GB" sz="2400" dirty="0" smtClean="0"/>
              <a:t>firms absolutely expect that accountants have the necessary technical expertise to get the results </a:t>
            </a:r>
            <a:r>
              <a:rPr lang="en-GB" sz="2400" dirty="0" smtClean="0"/>
              <a:t>they </a:t>
            </a:r>
            <a:r>
              <a:rPr lang="en-GB" sz="2400" dirty="0" smtClean="0"/>
              <a:t>require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This should be a </a:t>
            </a:r>
            <a:r>
              <a:rPr lang="en-GB" sz="2400" b="1" i="1" dirty="0" smtClean="0"/>
              <a:t>given</a:t>
            </a:r>
            <a:r>
              <a:rPr lang="en-GB" sz="2400" dirty="0" smtClean="0"/>
              <a:t> – but unfortunately it is often not the case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16914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Speed and other service factors including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GB" sz="2000" dirty="0" smtClean="0"/>
              <a:t>Meeting deadlines</a:t>
            </a:r>
          </a:p>
          <a:p>
            <a:pPr>
              <a:buFontTx/>
              <a:buChar char="-"/>
            </a:pPr>
            <a:r>
              <a:rPr lang="en-GB" sz="2000" dirty="0" smtClean="0"/>
              <a:t>Keeping commitments</a:t>
            </a:r>
          </a:p>
          <a:p>
            <a:pPr>
              <a:buFontTx/>
              <a:buChar char="-"/>
            </a:pPr>
            <a:r>
              <a:rPr lang="en-GB" sz="2000" dirty="0" smtClean="0"/>
              <a:t>Ability to offer advice quickly and efficiently</a:t>
            </a:r>
          </a:p>
          <a:p>
            <a:pPr>
              <a:buFontTx/>
              <a:buChar char="-"/>
            </a:pPr>
            <a:r>
              <a:rPr lang="en-GB" sz="2000" dirty="0" smtClean="0"/>
              <a:t>Keeping clients informed of progress</a:t>
            </a:r>
          </a:p>
          <a:p>
            <a:pPr>
              <a:buFontTx/>
              <a:buChar char="-"/>
            </a:pPr>
            <a:r>
              <a:rPr lang="en-GB" sz="2000" dirty="0" smtClean="0"/>
              <a:t>Care and attention to work</a:t>
            </a:r>
          </a:p>
          <a:p>
            <a:pPr>
              <a:buFontTx/>
              <a:buChar char="-"/>
            </a:pPr>
            <a:r>
              <a:rPr lang="en-GB" sz="2000" dirty="0" smtClean="0"/>
              <a:t>Billing as expected</a:t>
            </a:r>
          </a:p>
          <a:p>
            <a:pPr>
              <a:buFontTx/>
              <a:buChar char="-"/>
            </a:pPr>
            <a:r>
              <a:rPr lang="en-GB" sz="2000" dirty="0" smtClean="0"/>
              <a:t>Personable and likeable people / rapport with the team</a:t>
            </a:r>
          </a:p>
          <a:p>
            <a:pPr>
              <a:buFontTx/>
              <a:buChar char="-"/>
            </a:pPr>
            <a:r>
              <a:rPr lang="en-GB" sz="2000" dirty="0" smtClean="0"/>
              <a:t>Interest in / knowledge of client’s business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19786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SCOTT CONSULTING</a:t>
            </a:r>
          </a:p>
        </p:txBody>
      </p:sp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476672"/>
            <a:ext cx="7793037" cy="1223541"/>
          </a:xfrm>
        </p:spPr>
        <p:txBody>
          <a:bodyPr>
            <a:normAutofit fontScale="90000"/>
          </a:bodyPr>
          <a:lstStyle/>
          <a:p>
            <a:pPr algn="l"/>
            <a:r>
              <a:rPr lang="en-GB" sz="2000" b="1" dirty="0"/>
              <a:t>Positioning your practice to be competitive by adding value </a:t>
            </a:r>
            <a:r>
              <a:rPr lang="en-GB" sz="2000" b="1" dirty="0" smtClean="0"/>
              <a:t>to law firms more </a:t>
            </a:r>
            <a:r>
              <a:rPr lang="en-GB" sz="2000" b="1" dirty="0"/>
              <a:t>than  your competitors </a:t>
            </a:r>
            <a:br>
              <a:rPr lang="en-GB" sz="2000" b="1" dirty="0"/>
            </a:br>
            <a:r>
              <a:rPr lang="en-GB" sz="1200" b="1" dirty="0"/>
              <a:t>                                                                        </a:t>
            </a:r>
            <a:r>
              <a:rPr lang="en-GB" sz="1200" b="1" i="1" dirty="0"/>
              <a:t/>
            </a:r>
            <a:br>
              <a:rPr lang="en-GB" sz="1200" b="1" i="1" dirty="0"/>
            </a:br>
            <a:r>
              <a:rPr lang="en-GB" sz="1200" b="1" i="1" dirty="0"/>
              <a:t>                                                                                              (</a:t>
            </a:r>
            <a:r>
              <a:rPr lang="en-GB" sz="1200" i="1" dirty="0"/>
              <a:t>Brown and Faulkner 1994, Long Range Planning)</a:t>
            </a:r>
            <a:r>
              <a:rPr lang="en-GB" sz="2000" b="1" i="1" dirty="0"/>
              <a:t/>
            </a:r>
            <a:br>
              <a:rPr lang="en-GB" sz="2000" b="1" i="1" dirty="0"/>
            </a:br>
            <a:endParaRPr lang="en-GB" sz="2000" b="1" i="1" dirty="0"/>
          </a:p>
        </p:txBody>
      </p:sp>
      <p:sp>
        <p:nvSpPr>
          <p:cNvPr id="312323" name="Line 3"/>
          <p:cNvSpPr>
            <a:spLocks noChangeShapeType="1"/>
          </p:cNvSpPr>
          <p:nvPr/>
        </p:nvSpPr>
        <p:spPr bwMode="auto">
          <a:xfrm>
            <a:off x="2754313" y="1760538"/>
            <a:ext cx="0" cy="36576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324" name="Line 4"/>
          <p:cNvSpPr>
            <a:spLocks noChangeShapeType="1"/>
          </p:cNvSpPr>
          <p:nvPr/>
        </p:nvSpPr>
        <p:spPr bwMode="auto">
          <a:xfrm>
            <a:off x="2743200" y="5334000"/>
            <a:ext cx="48006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325" name="Text Box 5"/>
          <p:cNvSpPr txBox="1">
            <a:spLocks noChangeArrowheads="1"/>
          </p:cNvSpPr>
          <p:nvPr/>
        </p:nvSpPr>
        <p:spPr bwMode="auto">
          <a:xfrm>
            <a:off x="539750" y="2606675"/>
            <a:ext cx="3857625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  <a:cs typeface="Times New Roman" pitchFamily="18" charset="0"/>
              </a:rPr>
              <a:t>Client </a:t>
            </a:r>
          </a:p>
          <a:p>
            <a:pPr algn="l" eaLnBrk="1" hangingPunct="1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  <a:cs typeface="Times New Roman" pitchFamily="18" charset="0"/>
              </a:rPr>
              <a:t>Perceived</a:t>
            </a:r>
          </a:p>
          <a:p>
            <a:pPr algn="l" eaLnBrk="1" hangingPunct="1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  <a:cs typeface="Times New Roman" pitchFamily="18" charset="0"/>
              </a:rPr>
              <a:t>Added </a:t>
            </a:r>
          </a:p>
          <a:p>
            <a:pPr algn="l" eaLnBrk="1" hangingPunct="1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  <a:cs typeface="Times New Roman" pitchFamily="18" charset="0"/>
              </a:rPr>
              <a:t>Value</a:t>
            </a:r>
          </a:p>
        </p:txBody>
      </p:sp>
      <p:sp>
        <p:nvSpPr>
          <p:cNvPr id="312326" name="Text Box 6"/>
          <p:cNvSpPr txBox="1">
            <a:spLocks noChangeArrowheads="1"/>
          </p:cNvSpPr>
          <p:nvPr/>
        </p:nvSpPr>
        <p:spPr bwMode="auto">
          <a:xfrm>
            <a:off x="4211638" y="5867400"/>
            <a:ext cx="26654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  <a:cs typeface="Times New Roman" pitchFamily="18" charset="0"/>
              </a:rPr>
              <a:t>Client Perceived Cost</a:t>
            </a:r>
          </a:p>
        </p:txBody>
      </p:sp>
      <p:sp>
        <p:nvSpPr>
          <p:cNvPr id="312327" name="Text Box 7"/>
          <p:cNvSpPr txBox="1">
            <a:spLocks noChangeArrowheads="1"/>
          </p:cNvSpPr>
          <p:nvPr/>
        </p:nvSpPr>
        <p:spPr bwMode="auto">
          <a:xfrm>
            <a:off x="2057400" y="16002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GB">
                <a:solidFill>
                  <a:srgbClr val="000099"/>
                </a:solidFill>
                <a:cs typeface="Times New Roman" pitchFamily="18" charset="0"/>
              </a:rPr>
              <a:t>High</a:t>
            </a:r>
          </a:p>
        </p:txBody>
      </p:sp>
      <p:sp>
        <p:nvSpPr>
          <p:cNvPr id="312328" name="Text Box 8"/>
          <p:cNvSpPr txBox="1">
            <a:spLocks noChangeArrowheads="1"/>
          </p:cNvSpPr>
          <p:nvPr/>
        </p:nvSpPr>
        <p:spPr bwMode="auto">
          <a:xfrm>
            <a:off x="6934200" y="53340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GB">
                <a:solidFill>
                  <a:srgbClr val="000099"/>
                </a:solidFill>
                <a:cs typeface="Times New Roman" pitchFamily="18" charset="0"/>
              </a:rPr>
              <a:t>High</a:t>
            </a:r>
          </a:p>
        </p:txBody>
      </p:sp>
      <p:sp>
        <p:nvSpPr>
          <p:cNvPr id="312329" name="Text Box 9"/>
          <p:cNvSpPr txBox="1">
            <a:spLocks noChangeArrowheads="1"/>
          </p:cNvSpPr>
          <p:nvPr/>
        </p:nvSpPr>
        <p:spPr bwMode="auto">
          <a:xfrm>
            <a:off x="2743200" y="53340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GB">
                <a:solidFill>
                  <a:srgbClr val="000099"/>
                </a:solidFill>
                <a:cs typeface="Times New Roman" pitchFamily="18" charset="0"/>
              </a:rPr>
              <a:t>Low</a:t>
            </a:r>
          </a:p>
        </p:txBody>
      </p:sp>
      <p:sp>
        <p:nvSpPr>
          <p:cNvPr id="312330" name="Text Box 10"/>
          <p:cNvSpPr txBox="1">
            <a:spLocks noChangeArrowheads="1"/>
          </p:cNvSpPr>
          <p:nvPr/>
        </p:nvSpPr>
        <p:spPr bwMode="auto">
          <a:xfrm>
            <a:off x="2181225" y="4905375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GB">
                <a:solidFill>
                  <a:srgbClr val="000099"/>
                </a:solidFill>
                <a:cs typeface="Times New Roman" pitchFamily="18" charset="0"/>
              </a:rPr>
              <a:t>Low</a:t>
            </a:r>
          </a:p>
        </p:txBody>
      </p:sp>
      <p:sp>
        <p:nvSpPr>
          <p:cNvPr id="312331" name="Text Box 11"/>
          <p:cNvSpPr txBox="1">
            <a:spLocks noChangeArrowheads="1"/>
          </p:cNvSpPr>
          <p:nvPr/>
        </p:nvSpPr>
        <p:spPr bwMode="auto">
          <a:xfrm>
            <a:off x="2133600" y="32766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GB">
                <a:solidFill>
                  <a:srgbClr val="000099"/>
                </a:solidFill>
                <a:cs typeface="Times New Roman" pitchFamily="18" charset="0"/>
              </a:rPr>
              <a:t>Ave</a:t>
            </a:r>
          </a:p>
        </p:txBody>
      </p:sp>
      <p:sp>
        <p:nvSpPr>
          <p:cNvPr id="312332" name="Text Box 12"/>
          <p:cNvSpPr txBox="1">
            <a:spLocks noChangeArrowheads="1"/>
          </p:cNvSpPr>
          <p:nvPr/>
        </p:nvSpPr>
        <p:spPr bwMode="auto">
          <a:xfrm>
            <a:off x="4876800" y="53340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GB">
                <a:solidFill>
                  <a:srgbClr val="000099"/>
                </a:solidFill>
                <a:cs typeface="Times New Roman" pitchFamily="18" charset="0"/>
              </a:rPr>
              <a:t>Ave</a:t>
            </a:r>
          </a:p>
        </p:txBody>
      </p:sp>
      <p:sp>
        <p:nvSpPr>
          <p:cNvPr id="312333" name="Line 13"/>
          <p:cNvSpPr>
            <a:spLocks noChangeShapeType="1"/>
          </p:cNvSpPr>
          <p:nvPr/>
        </p:nvSpPr>
        <p:spPr bwMode="auto">
          <a:xfrm>
            <a:off x="5029200" y="3886200"/>
            <a:ext cx="0" cy="1258888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334" name="Line 14"/>
          <p:cNvSpPr>
            <a:spLocks noChangeShapeType="1"/>
          </p:cNvSpPr>
          <p:nvPr/>
        </p:nvSpPr>
        <p:spPr bwMode="auto">
          <a:xfrm>
            <a:off x="5494338" y="3429000"/>
            <a:ext cx="1258887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335" name="Line 15"/>
          <p:cNvSpPr>
            <a:spLocks noChangeShapeType="1"/>
          </p:cNvSpPr>
          <p:nvPr/>
        </p:nvSpPr>
        <p:spPr bwMode="auto">
          <a:xfrm flipV="1">
            <a:off x="5003800" y="1628775"/>
            <a:ext cx="0" cy="1258888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336" name="Line 16"/>
          <p:cNvSpPr>
            <a:spLocks noChangeShapeType="1"/>
          </p:cNvSpPr>
          <p:nvPr/>
        </p:nvSpPr>
        <p:spPr bwMode="auto">
          <a:xfrm flipH="1">
            <a:off x="3132138" y="3429000"/>
            <a:ext cx="1258887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337" name="Line 17"/>
          <p:cNvSpPr>
            <a:spLocks noChangeShapeType="1"/>
          </p:cNvSpPr>
          <p:nvPr/>
        </p:nvSpPr>
        <p:spPr bwMode="auto">
          <a:xfrm flipH="1">
            <a:off x="3581400" y="3810000"/>
            <a:ext cx="990600" cy="9906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338" name="Line 18"/>
          <p:cNvSpPr>
            <a:spLocks noChangeShapeType="1"/>
          </p:cNvSpPr>
          <p:nvPr/>
        </p:nvSpPr>
        <p:spPr bwMode="auto">
          <a:xfrm flipH="1" flipV="1">
            <a:off x="3657600" y="2209800"/>
            <a:ext cx="914400" cy="9144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339" name="Line 19"/>
          <p:cNvSpPr>
            <a:spLocks noChangeShapeType="1"/>
          </p:cNvSpPr>
          <p:nvPr/>
        </p:nvSpPr>
        <p:spPr bwMode="auto">
          <a:xfrm flipV="1">
            <a:off x="5410200" y="2133600"/>
            <a:ext cx="914400" cy="9144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340" name="Text Box 20"/>
          <p:cNvSpPr txBox="1">
            <a:spLocks noChangeArrowheads="1"/>
          </p:cNvSpPr>
          <p:nvPr/>
        </p:nvSpPr>
        <p:spPr bwMode="auto">
          <a:xfrm>
            <a:off x="4800600" y="3200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GB" sz="24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312341" name="Text Box 21"/>
          <p:cNvSpPr txBox="1">
            <a:spLocks noChangeArrowheads="1"/>
          </p:cNvSpPr>
          <p:nvPr/>
        </p:nvSpPr>
        <p:spPr bwMode="auto">
          <a:xfrm>
            <a:off x="5486400" y="3886200"/>
            <a:ext cx="1295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GB" sz="2400">
                <a:solidFill>
                  <a:srgbClr val="000099"/>
                </a:solidFill>
                <a:cs typeface="Times New Roman" pitchFamily="18" charset="0"/>
              </a:rPr>
              <a:t>Suicide Zone</a:t>
            </a:r>
          </a:p>
        </p:txBody>
      </p:sp>
    </p:spTree>
    <p:extLst>
      <p:ext uri="{BB962C8B-B14F-4D97-AF65-F5344CB8AC3E}">
        <p14:creationId xmlns:p14="http://schemas.microsoft.com/office/powerpoint/2010/main" val="11147244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7772400" cy="1008063"/>
          </a:xfrm>
        </p:spPr>
        <p:txBody>
          <a:bodyPr>
            <a:normAutofit/>
          </a:bodyPr>
          <a:lstStyle/>
          <a:p>
            <a:pPr algn="l"/>
            <a:r>
              <a:rPr lang="en-GB" sz="2800" dirty="0"/>
              <a:t>External perceptions of </a:t>
            </a:r>
            <a:r>
              <a:rPr lang="en-GB" sz="2800" dirty="0" smtClean="0"/>
              <a:t>your </a:t>
            </a:r>
            <a:r>
              <a:rPr lang="en-GB" sz="2800" dirty="0"/>
              <a:t>firm?</a:t>
            </a:r>
            <a:endParaRPr lang="en-US" sz="28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GB" sz="2800" dirty="0" smtClean="0"/>
          </a:p>
          <a:p>
            <a:pPr>
              <a:buFontTx/>
              <a:buNone/>
            </a:pPr>
            <a:endParaRPr lang="en-GB" sz="2400" dirty="0" smtClean="0"/>
          </a:p>
          <a:p>
            <a:pPr>
              <a:buFontTx/>
              <a:buNone/>
            </a:pPr>
            <a:r>
              <a:rPr lang="en-GB" sz="2400" dirty="0" smtClean="0"/>
              <a:t>Would </a:t>
            </a:r>
            <a:r>
              <a:rPr lang="en-GB" sz="2400" dirty="0"/>
              <a:t>your </a:t>
            </a:r>
            <a:r>
              <a:rPr lang="en-GB" sz="2400" dirty="0" smtClean="0"/>
              <a:t>law firm clients say </a:t>
            </a:r>
            <a:r>
              <a:rPr lang="en-GB" sz="2400" dirty="0"/>
              <a:t>you </a:t>
            </a:r>
            <a:r>
              <a:rPr lang="en-GB" sz="2400" dirty="0" smtClean="0"/>
              <a:t>are </a:t>
            </a:r>
            <a:r>
              <a:rPr lang="en-GB" sz="2400" dirty="0"/>
              <a:t>adding value?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63160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And you should not forget that law firms are also referrers of work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2400" dirty="0" smtClean="0"/>
              <a:t>What factors </a:t>
            </a:r>
            <a:r>
              <a:rPr lang="en-GB" sz="2400" dirty="0"/>
              <a:t>do referrers of work </a:t>
            </a:r>
            <a:r>
              <a:rPr lang="en-GB" sz="2400" dirty="0" smtClean="0"/>
              <a:t>take into account when choosing to whom </a:t>
            </a:r>
            <a:r>
              <a:rPr lang="en-GB" sz="2400" dirty="0"/>
              <a:t>to </a:t>
            </a:r>
            <a:r>
              <a:rPr lang="en-GB" sz="2400" dirty="0" smtClean="0"/>
              <a:t>send </a:t>
            </a:r>
            <a:r>
              <a:rPr lang="en-GB" sz="2400" dirty="0" smtClean="0"/>
              <a:t>work?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57544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Research indicates that referrers consider these factors important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Knowing the individual / the personal relationship / having confidence in the individual </a:t>
            </a:r>
          </a:p>
          <a:p>
            <a:r>
              <a:rPr lang="en-GB" sz="2000" dirty="0" smtClean="0"/>
              <a:t>Expertise / technical ability / good quality advice</a:t>
            </a:r>
          </a:p>
          <a:p>
            <a:r>
              <a:rPr lang="en-GB" sz="2000" dirty="0" smtClean="0"/>
              <a:t>Track record in an area of work</a:t>
            </a:r>
          </a:p>
          <a:p>
            <a:r>
              <a:rPr lang="en-GB" sz="2000" dirty="0" smtClean="0"/>
              <a:t>Turnaround time / speed / ability to meet deadlines</a:t>
            </a:r>
          </a:p>
          <a:p>
            <a:r>
              <a:rPr lang="en-GB" sz="2000" dirty="0" smtClean="0"/>
              <a:t>A </a:t>
            </a:r>
            <a:r>
              <a:rPr lang="en-GB" sz="2000" i="1" dirty="0" smtClean="0"/>
              <a:t>fit</a:t>
            </a:r>
            <a:r>
              <a:rPr lang="en-GB" sz="2000" dirty="0" smtClean="0"/>
              <a:t> with client</a:t>
            </a:r>
          </a:p>
          <a:p>
            <a:r>
              <a:rPr lang="en-GB" sz="2000" dirty="0" smtClean="0"/>
              <a:t>Location</a:t>
            </a:r>
          </a:p>
          <a:p>
            <a:r>
              <a:rPr lang="en-GB" sz="2000" dirty="0" smtClean="0"/>
              <a:t>Reciprocation</a:t>
            </a:r>
          </a:p>
          <a:p>
            <a:r>
              <a:rPr lang="en-GB" sz="2000" dirty="0" smtClean="0"/>
              <a:t>Working as a team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535606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Your firm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For any individual firm it is key to identify what is important to your clients and referrers of work and how you perform in key areas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Understanding and then responding to the issues can create immediate financial benefit and clarify the future direction of your firm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67634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Law firms are [should be]businesses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What work are you currently doing for your law firm clients?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1716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/>
              <a:t>To be unaware of or to ignore client and referrer perceptions is to put </a:t>
            </a:r>
            <a:r>
              <a:rPr lang="en-GB" sz="3600" b="1" i="1" dirty="0" smtClean="0">
                <a:solidFill>
                  <a:srgbClr val="FF0000"/>
                </a:solidFill>
              </a:rPr>
              <a:t>at risk </a:t>
            </a:r>
            <a:r>
              <a:rPr lang="en-GB" sz="3600" dirty="0" smtClean="0"/>
              <a:t>a firm’s very existence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0852512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A great opportunity now beckons…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Outcome O(7.4) of the new SRA Code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“You maintain systems and controls for monitoring the </a:t>
            </a:r>
            <a:r>
              <a:rPr lang="en-GB" sz="2400" b="1" dirty="0" smtClean="0"/>
              <a:t>financial stability </a:t>
            </a:r>
            <a:r>
              <a:rPr lang="en-GB" sz="2400" dirty="0" smtClean="0"/>
              <a:t>of your firm……. and you take steps to address issues identified” 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136128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And it gets better….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400" b="1" dirty="0" smtClean="0"/>
          </a:p>
          <a:p>
            <a:pPr marL="0" indent="0">
              <a:buNone/>
            </a:pPr>
            <a:r>
              <a:rPr lang="en-GB" sz="2000" b="1" dirty="0" smtClean="0"/>
              <a:t>Outcome O(10.3) </a:t>
            </a:r>
            <a:r>
              <a:rPr lang="en-GB" sz="2000" dirty="0" smtClean="0"/>
              <a:t>says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“you notify the SRA promptly of any material changes to relevant information about you including </a:t>
            </a:r>
            <a:r>
              <a:rPr lang="en-GB" sz="2000" b="1" dirty="0" smtClean="0"/>
              <a:t>serious financial difficulty</a:t>
            </a:r>
            <a:r>
              <a:rPr lang="en-GB" sz="2000" dirty="0" smtClean="0"/>
              <a:t>…”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0894463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3960440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 smtClean="0"/>
              <a:t>Indicative </a:t>
            </a:r>
            <a:r>
              <a:rPr lang="en-GB" sz="2400" b="1" dirty="0"/>
              <a:t>behaviours </a:t>
            </a:r>
            <a:r>
              <a:rPr lang="en-GB" sz="2400" b="1" dirty="0" smtClean="0"/>
              <a:t>in the new Code </a:t>
            </a:r>
            <a:r>
              <a:rPr lang="en-GB" sz="2400" dirty="0" smtClean="0"/>
              <a:t>say </a:t>
            </a:r>
            <a:r>
              <a:rPr lang="en-GB" sz="2400" dirty="0"/>
              <a:t>that </a:t>
            </a:r>
            <a:r>
              <a:rPr lang="en-GB" sz="2400" dirty="0" smtClean="0"/>
              <a:t>acting, </a:t>
            </a:r>
            <a:r>
              <a:rPr lang="en-GB" sz="2400" dirty="0"/>
              <a:t>inter </a:t>
            </a:r>
            <a:r>
              <a:rPr lang="en-GB" sz="2400" dirty="0" smtClean="0"/>
              <a:t>alia, </a:t>
            </a:r>
            <a:r>
              <a:rPr lang="en-GB" sz="2400" dirty="0"/>
              <a:t>in the following ways may tend to show that you have achieved </a:t>
            </a:r>
            <a:r>
              <a:rPr lang="en-GB" sz="2400" dirty="0" smtClean="0"/>
              <a:t>outcomes</a:t>
            </a:r>
            <a:r>
              <a:rPr lang="en-GB" sz="2400" dirty="0"/>
              <a:t>…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23762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9159421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2376264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/>
              <a:t>IB(10.2) </a:t>
            </a:r>
            <a:r>
              <a:rPr lang="en-GB" sz="2400" dirty="0"/>
              <a:t>“actively monitoring your financial stability and viability in order to identify and mitigate any risks to the public”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32161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3096344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/>
              <a:t>IB(10.3) </a:t>
            </a:r>
            <a:r>
              <a:rPr lang="en-GB" sz="2400" dirty="0"/>
              <a:t>“notifying the SRA promptly of any indicators of serious financial difficulty, such as inability to pay your professional indemnity insurance premium, or rent or salaries, or breach of bank covenants”</a:t>
            </a:r>
            <a:r>
              <a:rPr lang="en-GB" sz="2800" dirty="0"/>
              <a:t/>
            </a:r>
            <a:br>
              <a:rPr lang="en-GB" sz="2800" dirty="0"/>
            </a:b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417102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2794322"/>
          </a:xfrm>
        </p:spPr>
        <p:txBody>
          <a:bodyPr>
            <a:normAutofit fontScale="90000"/>
          </a:bodyPr>
          <a:lstStyle/>
          <a:p>
            <a:pPr algn="l"/>
            <a:r>
              <a:rPr lang="en-GB" sz="2700" b="1" dirty="0"/>
              <a:t>IB(10.4) </a:t>
            </a:r>
            <a:r>
              <a:rPr lang="en-GB" sz="2700" dirty="0"/>
              <a:t>“notifying the SRA promptly when you become aware that your business may not be financially viable to continue trading as a going concern, for example because of difficult trading conditions, poor cash flow, increasing overheads, loss of managers or employees and / or loss of sources of revenue” </a:t>
            </a:r>
            <a:r>
              <a:rPr lang="en-GB" sz="2800" dirty="0"/>
              <a:t/>
            </a:r>
            <a:br>
              <a:rPr lang="en-GB" sz="2800" dirty="0"/>
            </a:b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500883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2520280"/>
          </a:xfrm>
        </p:spPr>
        <p:txBody>
          <a:bodyPr>
            <a:normAutofit/>
          </a:bodyPr>
          <a:lstStyle/>
          <a:p>
            <a:pPr marL="0" indent="0" algn="l"/>
            <a:r>
              <a:rPr lang="en-GB" sz="2400" dirty="0"/>
              <a:t/>
            </a:r>
            <a:br>
              <a:rPr lang="en-GB" sz="2400" dirty="0"/>
            </a:br>
            <a:r>
              <a:rPr lang="en-GB" sz="2400" b="1" dirty="0"/>
              <a:t>IB(10.5) </a:t>
            </a:r>
            <a:r>
              <a:rPr lang="en-GB" sz="2400" dirty="0"/>
              <a:t>“notifying the SRA of any serious issues </a:t>
            </a:r>
            <a:r>
              <a:rPr lang="en-GB" sz="2400" dirty="0" smtClean="0"/>
              <a:t>identified </a:t>
            </a:r>
            <a:r>
              <a:rPr lang="en-GB" sz="2400" dirty="0"/>
              <a:t>as a result of monitoring referred to in ….. IB(10.2) above, and producing a plan for remedying issues that have been identified”  </a:t>
            </a:r>
            <a:br>
              <a:rPr lang="en-GB" sz="2400" dirty="0"/>
            </a:b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755920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Law firms will need a </a:t>
            </a:r>
            <a:r>
              <a:rPr lang="en-GB" sz="2800" i="1" dirty="0" smtClean="0"/>
              <a:t>compliance plan </a:t>
            </a:r>
            <a:r>
              <a:rPr lang="en-GB" sz="2800" dirty="0" smtClean="0"/>
              <a:t>to do this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400" dirty="0" smtClean="0"/>
              <a:t>Your challenge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How are you going to </a:t>
            </a:r>
            <a:r>
              <a:rPr lang="en-GB" sz="2400" i="1" dirty="0" smtClean="0"/>
              <a:t>proactively</a:t>
            </a:r>
            <a:r>
              <a:rPr lang="en-GB" sz="2400" dirty="0" smtClean="0"/>
              <a:t> seek to win this work?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49771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90466"/>
          </a:xfrm>
        </p:spPr>
        <p:txBody>
          <a:bodyPr/>
          <a:lstStyle/>
          <a:p>
            <a:pPr algn="l"/>
            <a:r>
              <a:rPr lang="en-GB" dirty="0" smtClean="0"/>
              <a:t>Any questions?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0436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Law firms’ needs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What work do you not currently do for law firms which </a:t>
            </a:r>
          </a:p>
          <a:p>
            <a:r>
              <a:rPr lang="en-GB" dirty="0" smtClean="0"/>
              <a:t>You are skilled at; </a:t>
            </a:r>
          </a:p>
          <a:p>
            <a:r>
              <a:rPr lang="en-GB" dirty="0" smtClean="0"/>
              <a:t>You have the resources available</a:t>
            </a:r>
            <a:r>
              <a:rPr lang="en-GB" dirty="0" smtClean="0"/>
              <a:t>; and</a:t>
            </a:r>
            <a:endParaRPr lang="en-GB" dirty="0" smtClean="0"/>
          </a:p>
          <a:p>
            <a:r>
              <a:rPr lang="en-GB" dirty="0" smtClean="0"/>
              <a:t>it </a:t>
            </a:r>
            <a:r>
              <a:rPr lang="en-GB" dirty="0" smtClean="0"/>
              <a:t>would be profitable work?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5176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Areas of work </a:t>
            </a:r>
            <a:r>
              <a:rPr lang="en-GB" sz="2800" i="1" dirty="0" smtClean="0"/>
              <a:t>some</a:t>
            </a:r>
            <a:r>
              <a:rPr lang="en-GB" sz="2800" dirty="0" smtClean="0"/>
              <a:t> accountants are offering law firms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t">
              <a:buNone/>
            </a:pPr>
            <a:r>
              <a:rPr lang="en-GB" sz="2100" b="1" dirty="0"/>
              <a:t>Practice advisory - providing </a:t>
            </a:r>
            <a:r>
              <a:rPr lang="en-GB" sz="2100" b="1" dirty="0" smtClean="0"/>
              <a:t>on going </a:t>
            </a:r>
            <a:r>
              <a:rPr lang="en-GB" sz="2100" b="1" dirty="0"/>
              <a:t>advice to you and your firm </a:t>
            </a:r>
            <a:endParaRPr lang="en-GB" sz="2100" dirty="0"/>
          </a:p>
          <a:p>
            <a:pPr lvl="0" fontAlgn="t"/>
            <a:endParaRPr lang="en-GB" sz="1800" dirty="0" smtClean="0"/>
          </a:p>
          <a:p>
            <a:pPr lvl="0" fontAlgn="t"/>
            <a:r>
              <a:rPr lang="en-GB" sz="1800" dirty="0" smtClean="0"/>
              <a:t>Sounding </a:t>
            </a:r>
            <a:r>
              <a:rPr lang="en-GB" sz="1800" dirty="0"/>
              <a:t>board and trusted adviser </a:t>
            </a:r>
          </a:p>
          <a:p>
            <a:pPr lvl="0" fontAlgn="t"/>
            <a:r>
              <a:rPr lang="en-GB" sz="1800" dirty="0"/>
              <a:t>Firm tax advice </a:t>
            </a:r>
          </a:p>
          <a:p>
            <a:pPr lvl="0" fontAlgn="t"/>
            <a:r>
              <a:rPr lang="en-GB" sz="1800" dirty="0"/>
              <a:t>Mergers and team acquisitions advice, planning and due diligence </a:t>
            </a:r>
          </a:p>
          <a:p>
            <a:pPr lvl="0" fontAlgn="t"/>
            <a:r>
              <a:rPr lang="en-GB" sz="1800" dirty="0"/>
              <a:t>Cash flow management advice </a:t>
            </a:r>
          </a:p>
          <a:p>
            <a:pPr lvl="0" fontAlgn="t"/>
            <a:r>
              <a:rPr lang="en-GB" sz="1800" dirty="0"/>
              <a:t>LLP conversions </a:t>
            </a:r>
          </a:p>
          <a:p>
            <a:pPr lvl="0" fontAlgn="t"/>
            <a:r>
              <a:rPr lang="en-GB" sz="1800" dirty="0"/>
              <a:t>Service companies </a:t>
            </a:r>
          </a:p>
          <a:p>
            <a:pPr lvl="0" fontAlgn="t"/>
            <a:r>
              <a:rPr lang="en-GB" sz="1800" dirty="0"/>
              <a:t>Accounting and tax clauses in partnership/LLP agreements </a:t>
            </a:r>
          </a:p>
          <a:p>
            <a:pPr lvl="0" fontAlgn="t"/>
            <a:r>
              <a:rPr lang="en-GB" sz="1800" dirty="0"/>
              <a:t>Tax and financial arrangement of lateral hires and partner retirements</a:t>
            </a:r>
          </a:p>
          <a:p>
            <a:pPr lvl="0" fontAlgn="t"/>
            <a:r>
              <a:rPr lang="en-GB" sz="1800" dirty="0"/>
              <a:t>Developing and refining business strategy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3091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200" b="1" dirty="0" smtClean="0"/>
              <a:t>Taxation </a:t>
            </a:r>
            <a:r>
              <a:rPr lang="en-GB" sz="2200" b="1" dirty="0"/>
              <a:t>- providing taxation advice to the firm and its partners</a:t>
            </a:r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r>
              <a:rPr lang="en-GB" sz="2200" dirty="0" smtClean="0"/>
              <a:t>Firm’s </a:t>
            </a:r>
            <a:r>
              <a:rPr lang="en-GB" sz="2200" dirty="0"/>
              <a:t>tax advice</a:t>
            </a:r>
          </a:p>
          <a:p>
            <a:pPr lvl="0" fontAlgn="t"/>
            <a:r>
              <a:rPr lang="en-GB" sz="2200" dirty="0"/>
              <a:t>Partner tax advice </a:t>
            </a:r>
          </a:p>
          <a:p>
            <a:pPr lvl="0" fontAlgn="t"/>
            <a:r>
              <a:rPr lang="en-GB" sz="2200" dirty="0"/>
              <a:t>Firm tax compliance </a:t>
            </a:r>
          </a:p>
          <a:p>
            <a:pPr lvl="0" fontAlgn="t"/>
            <a:r>
              <a:rPr lang="en-GB" sz="2200" dirty="0"/>
              <a:t>Partner tax compliance </a:t>
            </a:r>
          </a:p>
          <a:p>
            <a:pPr lvl="0" fontAlgn="t"/>
            <a:r>
              <a:rPr lang="en-GB" sz="2200" dirty="0"/>
              <a:t>Tax reserving </a:t>
            </a:r>
          </a:p>
          <a:p>
            <a:pPr lvl="0" fontAlgn="t"/>
            <a:r>
              <a:rPr lang="en-GB" sz="2200" dirty="0"/>
              <a:t>Firm VAT compliance and planning </a:t>
            </a:r>
          </a:p>
          <a:p>
            <a:pPr lvl="0" fontAlgn="t"/>
            <a:r>
              <a:rPr lang="en-GB" sz="2200" dirty="0"/>
              <a:t>VAT transaction advice on client matters</a:t>
            </a:r>
          </a:p>
          <a:p>
            <a:pPr lvl="0" fontAlgn="t"/>
            <a:r>
              <a:rPr lang="en-GB" sz="2200" dirty="0"/>
              <a:t>Employment taxes advice and compliance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363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000" b="1" dirty="0"/>
              <a:t>Advice for partners </a:t>
            </a:r>
            <a:r>
              <a:rPr lang="en-GB" sz="2000" b="1" dirty="0" smtClean="0"/>
              <a:t>- </a:t>
            </a:r>
            <a:r>
              <a:rPr lang="en-GB" sz="2000" b="1" dirty="0"/>
              <a:t>helping the partners of the firm manage their </a:t>
            </a:r>
            <a:r>
              <a:rPr lang="en-GB" sz="2000" b="1" dirty="0" smtClean="0"/>
              <a:t>finances </a:t>
            </a: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t"/>
            <a:r>
              <a:rPr lang="en-GB" sz="2000" dirty="0" smtClean="0"/>
              <a:t>Personal </a:t>
            </a:r>
            <a:r>
              <a:rPr lang="en-GB" sz="2000" dirty="0"/>
              <a:t>tax planning</a:t>
            </a:r>
          </a:p>
          <a:p>
            <a:pPr lvl="0" fontAlgn="t"/>
            <a:r>
              <a:rPr lang="en-GB" sz="2000" dirty="0"/>
              <a:t>Personal tax compliance</a:t>
            </a:r>
          </a:p>
          <a:p>
            <a:pPr lvl="0" fontAlgn="t"/>
            <a:r>
              <a:rPr lang="en-GB" sz="2000" dirty="0"/>
              <a:t>Wealth management</a:t>
            </a:r>
          </a:p>
          <a:p>
            <a:pPr lvl="0" fontAlgn="t"/>
            <a:r>
              <a:rPr lang="en-GB" sz="2000" dirty="0"/>
              <a:t>Pension planning</a:t>
            </a:r>
          </a:p>
          <a:p>
            <a:pPr lvl="0" fontAlgn="t"/>
            <a:r>
              <a:rPr lang="en-GB" sz="2000" dirty="0"/>
              <a:t>Estate and trust planning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5022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000" b="1" dirty="0"/>
              <a:t>Advice for law firms and their employees - motivating and incentivising staff efficiently </a:t>
            </a: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t"/>
            <a:r>
              <a:rPr lang="en-GB" sz="2000" dirty="0" smtClean="0"/>
              <a:t>Remuneration </a:t>
            </a:r>
            <a:r>
              <a:rPr lang="en-GB" sz="2000" dirty="0"/>
              <a:t>planning</a:t>
            </a:r>
          </a:p>
          <a:p>
            <a:pPr lvl="0" fontAlgn="t"/>
            <a:r>
              <a:rPr lang="en-GB" sz="2000" dirty="0"/>
              <a:t>Flexible benefits</a:t>
            </a:r>
          </a:p>
          <a:p>
            <a:pPr lvl="0" fontAlgn="t"/>
            <a:r>
              <a:rPr lang="en-GB" sz="2000" dirty="0"/>
              <a:t>Employment tax advice</a:t>
            </a:r>
          </a:p>
          <a:p>
            <a:pPr lvl="0" fontAlgn="t"/>
            <a:r>
              <a:rPr lang="en-GB" sz="2000" dirty="0"/>
              <a:t>Pension planning</a:t>
            </a:r>
          </a:p>
          <a:p>
            <a:pPr lvl="0" fontAlgn="t"/>
            <a:r>
              <a:rPr lang="en-GB" sz="2000" dirty="0"/>
              <a:t>Personal financial planning</a:t>
            </a:r>
          </a:p>
          <a:p>
            <a:pPr lvl="0" fontAlgn="t"/>
            <a:r>
              <a:rPr lang="en-GB" sz="2000" dirty="0"/>
              <a:t>Senior staff incentivisation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0609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000" b="1" dirty="0"/>
              <a:t>Risk and efficiency services - helping the firm analyse and manage risk</a:t>
            </a: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t"/>
            <a:r>
              <a:rPr lang="en-GB" sz="2000" dirty="0" smtClean="0"/>
              <a:t>Risk </a:t>
            </a:r>
            <a:r>
              <a:rPr lang="en-GB" sz="2000" dirty="0"/>
              <a:t>management</a:t>
            </a:r>
          </a:p>
          <a:p>
            <a:pPr lvl="0" fontAlgn="t"/>
            <a:r>
              <a:rPr lang="en-GB" sz="2000" dirty="0"/>
              <a:t>Internal audit</a:t>
            </a:r>
          </a:p>
          <a:p>
            <a:pPr lvl="0" fontAlgn="t"/>
            <a:r>
              <a:rPr lang="en-GB" sz="2000" dirty="0"/>
              <a:t>VAT </a:t>
            </a:r>
            <a:r>
              <a:rPr lang="en-GB" sz="2000" dirty="0" smtClean="0"/>
              <a:t>health checks</a:t>
            </a:r>
            <a:endParaRPr lang="en-GB" sz="2000" dirty="0"/>
          </a:p>
          <a:p>
            <a:pPr lvl="0" fontAlgn="t"/>
            <a:r>
              <a:rPr lang="en-GB" sz="2000" dirty="0"/>
              <a:t>PAYE settlements and compliance review assistance</a:t>
            </a:r>
          </a:p>
          <a:p>
            <a:pPr lvl="0" fontAlgn="t"/>
            <a:r>
              <a:rPr lang="en-GB" sz="2000" dirty="0"/>
              <a:t>Tax risk and investigation services</a:t>
            </a:r>
          </a:p>
          <a:p>
            <a:pPr lvl="0" fontAlgn="t"/>
            <a:r>
              <a:rPr lang="en-GB" sz="2000" dirty="0"/>
              <a:t>Forensic accounting services </a:t>
            </a:r>
          </a:p>
        </p:txBody>
      </p:sp>
    </p:spTree>
    <p:extLst>
      <p:ext uri="{BB962C8B-B14F-4D97-AF65-F5344CB8AC3E}">
        <p14:creationId xmlns:p14="http://schemas.microsoft.com/office/powerpoint/2010/main" val="60197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1181</Words>
  <Application>Microsoft Office PowerPoint</Application>
  <PresentationFormat>On-screen Show (4:3)</PresentationFormat>
  <Paragraphs>204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Law firms – are accountants making the most of this underdeveloped market?</vt:lpstr>
      <vt:lpstr>Law firm statistics – December 2010</vt:lpstr>
      <vt:lpstr>Law firms are [should be]businesses</vt:lpstr>
      <vt:lpstr>Law firms’ needs</vt:lpstr>
      <vt:lpstr>Areas of work some accountants are offering law firms</vt:lpstr>
      <vt:lpstr>Taxation - providing taxation advice to the firm and its partners </vt:lpstr>
      <vt:lpstr>Advice for partners - helping the partners of the firm manage their finances  </vt:lpstr>
      <vt:lpstr>Advice for law firms and their employees - motivating and incentivising staff efficiently  </vt:lpstr>
      <vt:lpstr>Risk and efficiency services - helping the firm analyse and manage risk </vt:lpstr>
      <vt:lpstr>Outsourcing - where skill set and efficiency savings often mean the law firm does not have to recruit and maintain staff </vt:lpstr>
      <vt:lpstr>How many of those services are you providing your law firm clients?</vt:lpstr>
      <vt:lpstr>Typical professional firm client profile</vt:lpstr>
      <vt:lpstr>Your client base</vt:lpstr>
      <vt:lpstr>Law firms’ hidden potential</vt:lpstr>
      <vt:lpstr>The cost of sales</vt:lpstr>
      <vt:lpstr>PowerPoint Presentation</vt:lpstr>
      <vt:lpstr>What are law firms looking for? </vt:lpstr>
      <vt:lpstr>So what is ‘added value’?</vt:lpstr>
      <vt:lpstr>Price on its own is rarely a determining factor  </vt:lpstr>
      <vt:lpstr>You will add value that law firms care about if…</vt:lpstr>
      <vt:lpstr>Value that law firms care about</vt:lpstr>
      <vt:lpstr>A value gap?</vt:lpstr>
      <vt:lpstr>Perceived lack of skills and technical expertise</vt:lpstr>
      <vt:lpstr>Speed and other service factors including</vt:lpstr>
      <vt:lpstr>Positioning your practice to be competitive by adding value to law firms more than  your competitors                                                                                                                                                                         (Brown and Faulkner 1994, Long Range Planning) </vt:lpstr>
      <vt:lpstr>External perceptions of your firm?</vt:lpstr>
      <vt:lpstr>And you should not forget that law firms are also referrers of work</vt:lpstr>
      <vt:lpstr>Research indicates that referrers consider these factors important</vt:lpstr>
      <vt:lpstr>Your firm</vt:lpstr>
      <vt:lpstr>To be unaware of or to ignore client and referrer perceptions is to put at risk a firm’s very existence</vt:lpstr>
      <vt:lpstr>A great opportunity now beckons…</vt:lpstr>
      <vt:lpstr>And it gets better….</vt:lpstr>
      <vt:lpstr>Indicative behaviours in the new Code say that acting, inter alia, in the following ways may tend to show that you have achieved outcomes… </vt:lpstr>
      <vt:lpstr>IB(10.2) “actively monitoring your financial stability and viability in order to identify and mitigate any risks to the public” </vt:lpstr>
      <vt:lpstr>IB(10.3) “notifying the SRA promptly of any indicators of serious financial difficulty, such as inability to pay your professional indemnity insurance premium, or rent or salaries, or breach of bank covenants” </vt:lpstr>
      <vt:lpstr>IB(10.4) “notifying the SRA promptly when you become aware that your business may not be financially viable to continue trading as a going concern, for example because of difficult trading conditions, poor cash flow, increasing overheads, loss of managers or employees and / or loss of sources of revenue”  </vt:lpstr>
      <vt:lpstr> IB(10.5) “notifying the SRA of any serious issues identified as a result of monitoring referred to in ….. IB(10.2) above, and producing a plan for remedying issues that have been identified”   </vt:lpstr>
      <vt:lpstr>Law firms will need a compliance plan to do this</vt:lpstr>
      <vt:lpstr>Any 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firms – are accountants making the most of this underdeveloped market?</dc:title>
  <dc:creator>Peter</dc:creator>
  <cp:lastModifiedBy>Peter</cp:lastModifiedBy>
  <cp:revision>32</cp:revision>
  <cp:lastPrinted>2011-04-11T20:41:28Z</cp:lastPrinted>
  <dcterms:created xsi:type="dcterms:W3CDTF">2011-04-11T07:52:51Z</dcterms:created>
  <dcterms:modified xsi:type="dcterms:W3CDTF">2011-04-15T07:53:41Z</dcterms:modified>
</cp:coreProperties>
</file>